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73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74" r:id="rId12"/>
    <p:sldId id="275" r:id="rId13"/>
    <p:sldId id="278" r:id="rId14"/>
    <p:sldId id="286" r:id="rId15"/>
    <p:sldId id="279" r:id="rId16"/>
    <p:sldId id="301" r:id="rId17"/>
    <p:sldId id="280" r:id="rId18"/>
    <p:sldId id="281" r:id="rId19"/>
    <p:sldId id="282" r:id="rId20"/>
    <p:sldId id="283" r:id="rId21"/>
    <p:sldId id="276" r:id="rId22"/>
    <p:sldId id="294" r:id="rId23"/>
    <p:sldId id="295" r:id="rId24"/>
    <p:sldId id="296" r:id="rId25"/>
    <p:sldId id="297" r:id="rId26"/>
    <p:sldId id="298" r:id="rId27"/>
    <p:sldId id="299" r:id="rId28"/>
    <p:sldId id="277" r:id="rId29"/>
    <p:sldId id="300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1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9" autoAdjust="0"/>
    <p:restoredTop sz="80552" autoAdjust="0"/>
  </p:normalViewPr>
  <p:slideViewPr>
    <p:cSldViewPr snapToGrid="0">
      <p:cViewPr varScale="1">
        <p:scale>
          <a:sx n="93" d="100"/>
          <a:sy n="93" d="100"/>
        </p:scale>
        <p:origin x="23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81443-DF82-45D9-8E73-1BBC9D42DB65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DD257-BCF4-43D3-B981-63034FCC5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59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D257-BCF4-43D3-B981-63034FCC51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7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D257-BCF4-43D3-B981-63034FCC51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2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D257-BCF4-43D3-B981-63034FCC51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6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D257-BCF4-43D3-B981-63034FCC51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21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D257-BCF4-43D3-B981-63034FCC51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78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DD257-BCF4-43D3-B981-63034FCC51B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42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0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60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41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42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3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5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40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838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8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9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8A123-6CBD-417C-AD77-C73E9E2E820A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DC267-E1B2-4B86-B6C4-35D614547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2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8706" y="959941"/>
            <a:ext cx="6986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C80150"/>
                </a:solidFill>
                <a:latin typeface="Eras Bold ITC" panose="020B0907030504020204" pitchFamily="34" charset="0"/>
              </a:rPr>
              <a:t>POSTECH</a:t>
            </a:r>
          </a:p>
          <a:p>
            <a:pPr algn="ctr"/>
            <a:r>
              <a:rPr lang="en-US" altLang="ko-KR" sz="5400" dirty="0" smtClean="0">
                <a:latin typeface="Eras Bold ITC" panose="020B0907030504020204" pitchFamily="34" charset="0"/>
              </a:rPr>
              <a:t>SURVIVAL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65551" y="3926499"/>
            <a:ext cx="4700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Team 8</a:t>
            </a:r>
          </a:p>
          <a:p>
            <a:pPr algn="ctr"/>
            <a:r>
              <a:rPr lang="ko-KR" altLang="en-US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엄태강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(tkeom0114)</a:t>
            </a:r>
          </a:p>
          <a:p>
            <a:pPr algn="ctr"/>
            <a:r>
              <a:rPr lang="ko-KR" altLang="en-US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김희연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heeyeona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김정원 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(jeongwon96)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1200" y="2727056"/>
            <a:ext cx="772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[ Final Team Project ]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4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434" y="2382713"/>
            <a:ext cx="7488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마우스 </a:t>
            </a:r>
            <a:r>
              <a:rPr lang="ko-KR" altLang="en-US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클릭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을 기반으로 진행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C8015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플레이어 이동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몬스터 이동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플레이어 주변 공격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몬스터 주변 공격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080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9099" y="743839"/>
            <a:ext cx="8439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ras Bold ITC" panose="020B0907030504020204" pitchFamily="34" charset="0"/>
                <a:cs typeface="Arial" panose="020B0604020202020204" pitchFamily="34" charset="0"/>
              </a:rPr>
              <a:t>Demonstration</a:t>
            </a:r>
            <a:endParaRPr lang="ko-KR" altLang="en-US" sz="2800" dirty="0">
              <a:latin typeface="Eras Bold ITC" panose="020B0907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KakaoTalk_Video_20181221_0913_04_0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" y="1586403"/>
            <a:ext cx="86677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9099" y="917460"/>
            <a:ext cx="8439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ras Bold ITC" panose="020B0907030504020204" pitchFamily="34" charset="0"/>
                <a:cs typeface="Arial" panose="020B0604020202020204" pitchFamily="34" charset="0"/>
              </a:rPr>
              <a:t>Program Design</a:t>
            </a:r>
            <a:endParaRPr lang="ko-KR" altLang="en-US" sz="2800" dirty="0">
              <a:latin typeface="Eras Bold ITC" panose="020B0907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1886" y="2038235"/>
            <a:ext cx="7674019" cy="3869406"/>
            <a:chOff x="0" y="-73977"/>
            <a:chExt cx="6308258" cy="2665107"/>
          </a:xfrm>
        </p:grpSpPr>
        <p:sp>
          <p:nvSpPr>
            <p:cNvPr id="14" name="타원 13"/>
            <p:cNvSpPr/>
            <p:nvPr/>
          </p:nvSpPr>
          <p:spPr>
            <a:xfrm>
              <a:off x="2975807" y="-73977"/>
              <a:ext cx="1224643" cy="50937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kern="100" dirty="0" smtClean="0">
                  <a:cs typeface="Times New Roman" panose="02020603050405020304" pitchFamily="18" charset="0"/>
                </a:rPr>
                <a:t>Thing</a:t>
              </a:r>
              <a:endParaRPr lang="ko-KR" altLang="ko-KR" kern="100" dirty="0">
                <a:cs typeface="Times New Roman" panose="02020603050405020304" pitchFamily="18" charset="0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0" y="914282"/>
              <a:ext cx="1049215" cy="54891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Tile</a:t>
              </a:r>
              <a:endParaRPr lang="ko-KR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345698" y="966034"/>
              <a:ext cx="1224281" cy="50889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Mover</a:t>
              </a:r>
              <a:endParaRPr lang="ko-KR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2774337" y="966034"/>
              <a:ext cx="1165675" cy="53709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Weapon</a:t>
              </a:r>
              <a:endParaRPr lang="ko-KR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V="1">
              <a:off x="586596" y="483079"/>
              <a:ext cx="310661" cy="3692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741871" y="414068"/>
              <a:ext cx="2262554" cy="456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40007" y="-54015"/>
              <a:ext cx="1496258" cy="48529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ClickQLabel</a:t>
              </a:r>
              <a:endParaRPr lang="ko-KR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V="1">
              <a:off x="2035834" y="483079"/>
              <a:ext cx="1160584" cy="4220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4088852" y="966034"/>
              <a:ext cx="1119553" cy="52692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Armor</a:t>
              </a:r>
              <a:endParaRPr lang="ko-KR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278825" y="957408"/>
              <a:ext cx="1029433" cy="53573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Potion</a:t>
              </a:r>
              <a:endParaRPr lang="ko-KR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V="1">
              <a:off x="3476445" y="491705"/>
              <a:ext cx="45719" cy="409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H="1" flipV="1">
              <a:off x="3830128" y="534837"/>
              <a:ext cx="773723" cy="350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 flipV="1">
              <a:off x="4106173" y="431320"/>
              <a:ext cx="1606062" cy="468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526202" y="2035582"/>
              <a:ext cx="1224281" cy="5256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Monster</a:t>
              </a:r>
              <a:endParaRPr lang="ko-KR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61678" y="2035590"/>
              <a:ext cx="1224281" cy="5555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Player</a:t>
              </a:r>
              <a:endParaRPr lang="ko-KR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V="1">
              <a:off x="1259456" y="1499143"/>
              <a:ext cx="533784" cy="483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H="1" flipV="1">
              <a:off x="2078966" y="1525023"/>
              <a:ext cx="474453" cy="456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5891047" y="4869950"/>
            <a:ext cx="211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cs typeface="times" panose="02020603050405020304" pitchFamily="18" charset="0"/>
              </a:rPr>
              <a:t>Figure 1.</a:t>
            </a:r>
          </a:p>
          <a:p>
            <a:r>
              <a:rPr lang="en-US" altLang="ko-KR" b="1" dirty="0" smtClean="0">
                <a:cs typeface="times" panose="02020603050405020304" pitchFamily="18" charset="0"/>
              </a:rPr>
              <a:t>Class Hierarchy for</a:t>
            </a:r>
          </a:p>
          <a:p>
            <a:r>
              <a:rPr lang="en-US" altLang="ko-KR" b="1" dirty="0" smtClean="0">
                <a:cs typeface="times" panose="02020603050405020304" pitchFamily="18" charset="0"/>
              </a:rPr>
              <a:t>POSTECH Survival</a:t>
            </a:r>
            <a:endParaRPr lang="ko-KR" altLang="en-US" b="1" dirty="0"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7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0967" y="779118"/>
            <a:ext cx="7520682" cy="5344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class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Thing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Thing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_</a:t>
            </a:r>
            <a:r>
              <a:rPr lang="en-US" altLang="ko-KR" sz="1600" kern="0" dirty="0" err="1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name</a:t>
            </a:r>
            <a:r>
              <a:rPr lang="en-US" altLang="ko-KR" sz="16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_x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_y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){</a:t>
            </a:r>
            <a:r>
              <a:rPr lang="en-US" altLang="ko-KR" sz="1600" kern="0" dirty="0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name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=</a:t>
            </a:r>
            <a:r>
              <a:rPr lang="en-US" altLang="ko-KR" sz="1600" kern="0" dirty="0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_</a:t>
            </a:r>
            <a:r>
              <a:rPr lang="en-US" altLang="ko-KR" sz="1600" kern="0" dirty="0" err="1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name</a:t>
            </a:r>
            <a:r>
              <a:rPr lang="en-US" altLang="ko-KR" sz="16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;</a:t>
            </a:r>
            <a:r>
              <a:rPr lang="en-US" altLang="ko-KR" sz="1600" kern="0" dirty="0" err="1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x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=</a:t>
            </a:r>
            <a:r>
              <a:rPr lang="en-US" altLang="ko-KR" sz="1600" kern="0" dirty="0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_</a:t>
            </a:r>
            <a:r>
              <a:rPr lang="en-US" altLang="ko-KR" sz="1600" kern="0" dirty="0" err="1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x</a:t>
            </a:r>
            <a:r>
              <a:rPr lang="en-US" altLang="ko-KR" sz="16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;</a:t>
            </a:r>
            <a:r>
              <a:rPr lang="en-US" altLang="ko-KR" sz="1600" kern="0" dirty="0" err="1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y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=</a:t>
            </a:r>
            <a:r>
              <a:rPr lang="en-US" altLang="ko-KR" sz="1600" kern="0" dirty="0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_y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;}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생성될 칸을 정해주거나 플레이어가 대상을 소지하는 경우 사용하는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constructor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Thing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sz="1600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랜덤한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위치에 생성되는 경우 사용하는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constructor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virtual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~</a:t>
            </a:r>
            <a:r>
              <a:rPr lang="en-US" altLang="ko-KR" sz="16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Thing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&amp;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getx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&amp;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gety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&amp;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getName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static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 err="1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bitset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&lt;</a:t>
            </a:r>
            <a:r>
              <a:rPr lang="en-US" altLang="ko-KR" sz="1600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64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&gt;&amp;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getOccupied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static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&amp;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getOccupiedNum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private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static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 err="1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bitset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&lt;</a:t>
            </a:r>
            <a:r>
              <a:rPr lang="en-US" altLang="ko-KR" sz="1600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64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&gt;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CE5C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occupied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//(</a:t>
            </a:r>
            <a:r>
              <a:rPr lang="en-US" altLang="ko-KR" sz="1600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x,y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에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Thing Object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가 있는 경우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x+8*y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번째 자리에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1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을 씀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static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 err="1">
                <a:solidFill>
                  <a:srgbClr val="CE5C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occupiedNum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화면에 생성되어 있는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Thing Object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의 개수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name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en-US" altLang="ko-KR" sz="1600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enum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형태의 변수 사용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x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//x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좌표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(-1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의 경우 플레이어가 소지하고 있는 물품을 의미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y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//y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좌표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0" dirty="0">
                <a:latin typeface="맑은 고딕" panose="020B0503020000020004" pitchFamily="50" charset="-127"/>
                <a:cs typeface="굴림" panose="020B0600000101010101" pitchFamily="50" charset="-127"/>
              </a:rPr>
              <a:t>};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53716" y="1314403"/>
            <a:ext cx="2635323" cy="4217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enum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NONE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=</a:t>
            </a:r>
            <a:r>
              <a:rPr lang="en-US" altLang="ko-KR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0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MATH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BIO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ELECTIC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COMPUTER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NONE_MONSTER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MATH_MONSTER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BIO_MONSTER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ELEC_MONSTER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COM_MONSTER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ALCOHOL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EARTHQUAKE</a:t>
            </a:r>
            <a:r>
              <a:rPr lang="en-US" altLang="ko-KR" kern="0" dirty="0" smtClean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 smtClean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 smtClean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EXAM</a:t>
            </a:r>
            <a:r>
              <a:rPr lang="en-US" altLang="ko-KR" kern="0" dirty="0" smtClean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53933" y="1368409"/>
            <a:ext cx="2721935" cy="4222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 smtClean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</a:t>
            </a:r>
            <a:r>
              <a:rPr lang="en-US" altLang="ko-KR" kern="0" dirty="0" smtClean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WEAPON1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WEAPON2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WEAPON3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ARMOR1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ARMOR2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ARMOR3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DROP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CARRY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BREAK_LIMIT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POTION1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POTION2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POTION3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HP_FULL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0" dirty="0">
                <a:latin typeface="맑은 고딕" panose="020B0503020000020004" pitchFamily="50" charset="-127"/>
                <a:cs typeface="굴림" panose="020B0600000101010101" pitchFamily="50" charset="-127"/>
              </a:rPr>
              <a:t>};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83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1788" y="760220"/>
            <a:ext cx="8188503" cy="5361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class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ClickQLabel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 err="1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QLabel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Q_OBJECT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ClickQLabel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600" kern="0" dirty="0" err="1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QWidget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lang="en-US" altLang="ko-KR" sz="1600" kern="0" dirty="0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parent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virtual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~</a:t>
            </a:r>
            <a:r>
              <a:rPr lang="en-US" altLang="ko-KR" sz="16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ClickQLabel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mousePressEvent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600" kern="0" dirty="0" err="1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QMouseEvent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lang="en-US" altLang="ko-KR" sz="1600" kern="0" dirty="0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event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//Object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를 클릭하면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mousePressed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라는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signal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을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emit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한다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enterEvent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600" kern="0" dirty="0" err="1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QEvent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lang="en-US" altLang="ko-KR" sz="1600" kern="0" dirty="0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event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//Object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에 마우스를 올리면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mouseEntered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라는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signal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을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emit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한다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leaveEvent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600" kern="0" dirty="0" err="1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QEvent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lang="en-US" altLang="ko-KR" sz="1600" kern="0" dirty="0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event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//Object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에서 마우스를 떼면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mouseLeaved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라는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signal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을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emit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한다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 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private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slots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 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signals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mousePressed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mouseEntered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mouseLeaved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0" dirty="0">
                <a:latin typeface="맑은 고딕" panose="020B0503020000020004" pitchFamily="50" charset="-127"/>
                <a:cs typeface="굴림" panose="020B0600000101010101" pitchFamily="50" charset="-127"/>
              </a:rPr>
              <a:t>};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0144" y="1398998"/>
            <a:ext cx="8383712" cy="376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class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Tile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ClickQLabel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Thing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Q_OBJECT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Tile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600" kern="0" dirty="0" err="1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QWidget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*,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tileDisplay</a:t>
            </a:r>
            <a:r>
              <a:rPr lang="en-US" altLang="ko-KR" sz="1600" kern="0" dirty="0" smtClean="0">
                <a:latin typeface="맑은 고딕" panose="020B0503020000020004" pitchFamily="50" charset="-127"/>
                <a:cs typeface="굴림체" panose="020B0609000101010101" pitchFamily="49" charset="-127"/>
              </a:rPr>
              <a:t>(); </a:t>
            </a:r>
            <a:r>
              <a:rPr lang="en-US" altLang="ko-KR" sz="1600" b="1" kern="0" dirty="0" smtClean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칸에 따른 타일의 색을 </a:t>
            </a:r>
            <a:r>
              <a:rPr lang="ko-KR" altLang="ko-KR" sz="1600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정해줌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mousePressEvent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600" kern="0" dirty="0" err="1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QMouseEvent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lang="en-US" altLang="ko-KR" sz="1600" kern="0" dirty="0">
                <a:solidFill>
                  <a:srgbClr val="092E64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event</a:t>
            </a:r>
            <a:r>
              <a:rPr lang="en-US" altLang="ko-KR" sz="1600" kern="0" dirty="0" smtClean="0">
                <a:latin typeface="맑은 고딕" panose="020B0503020000020004" pitchFamily="50" charset="-127"/>
                <a:cs typeface="굴림체" panose="020B0609000101010101" pitchFamily="49" charset="-127"/>
              </a:rPr>
              <a:t>); </a:t>
            </a:r>
            <a:r>
              <a:rPr lang="en-US" altLang="ko-KR" sz="1600" b="1" kern="0" dirty="0" smtClean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타일을 클릭했을 때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 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플레이어가 이동 가능한 칸인 경우 플레이어를 그 칸으로 이동시키고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, </a:t>
            </a:r>
            <a:r>
              <a:rPr lang="en-US" altLang="ko-KR" sz="1600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proceedNextTurn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이라는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signal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을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emit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해 다음 턴으로 넘어간다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.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private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slots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 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signals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proceedNextTurn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0" dirty="0">
                <a:latin typeface="맑은 고딕" panose="020B0503020000020004" pitchFamily="50" charset="-127"/>
                <a:cs typeface="굴림" panose="020B0600000101010101" pitchFamily="50" charset="-127"/>
              </a:rPr>
              <a:t>};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9311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0966" y="1607233"/>
            <a:ext cx="8352890" cy="376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class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Mover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Thing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Mover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&amp;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getHP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virtual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&amp;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getDeal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virtual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&amp;</a:t>
            </a:r>
            <a:r>
              <a:rPr lang="en-US" altLang="ko-KR" sz="16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getDefense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move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정해준 칸으로 이동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move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인접한 칸 중 </a:t>
            </a:r>
            <a:r>
              <a:rPr lang="ko-KR" altLang="ko-KR" sz="1600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랜덤하게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이동 또는 플레이어를 따라가도록 이동함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private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 err="1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hp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체력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deal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공격력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6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defense</a:t>
            </a:r>
            <a:r>
              <a:rPr lang="en-US" altLang="ko-KR" sz="16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sz="16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방어력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0" dirty="0">
                <a:latin typeface="맑은 고딕" panose="020B0503020000020004" pitchFamily="50" charset="-127"/>
                <a:cs typeface="굴림" panose="020B0600000101010101" pitchFamily="50" charset="-127"/>
              </a:rPr>
              <a:t>};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603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4120" y="2561615"/>
            <a:ext cx="3262045" cy="1918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class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b="1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Weapon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 </a:t>
            </a: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Thing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4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Weapon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virtual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getDeal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private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kern="0" dirty="0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deal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sz="14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//weapon</a:t>
            </a:r>
            <a:r>
              <a:rPr lang="ko-KR" altLang="ko-KR" sz="14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의 공격력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latin typeface="맑은 고딕" panose="020B0503020000020004" pitchFamily="50" charset="-127"/>
                <a:cs typeface="굴림" panose="020B0600000101010101" pitchFamily="50" charset="-127"/>
              </a:rPr>
              <a:t>};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72245" y="2558281"/>
            <a:ext cx="3029514" cy="192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class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b="1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Armor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 </a:t>
            </a: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Thing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4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Armor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virtual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getDefense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private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kern="0" dirty="0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defense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sz="14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//armor</a:t>
            </a:r>
            <a:r>
              <a:rPr lang="ko-KR" altLang="ko-KR" sz="1400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의 방어력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0" dirty="0">
                <a:latin typeface="맑은 고딕" panose="020B0503020000020004" pitchFamily="50" charset="-127"/>
                <a:cs typeface="굴림" panose="020B0600000101010101" pitchFamily="50" charset="-127"/>
              </a:rPr>
              <a:t>};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253129" y="2469149"/>
            <a:ext cx="2651955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class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b="1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Potion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 </a:t>
            </a: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Thing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400" b="1" kern="0" dirty="0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Potion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,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b="1" kern="0" dirty="0" err="1">
                <a:solidFill>
                  <a:srgbClr val="00677C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getRecovery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private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sz="1400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sz="1400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sz="1400" kern="0" dirty="0">
                <a:solidFill>
                  <a:srgbClr val="800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recovery</a:t>
            </a:r>
            <a:r>
              <a:rPr lang="en-US" altLang="ko-KR" sz="1400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sz="1400" b="1" kern="0" dirty="0" smtClean="0">
                <a:latin typeface="맑은 고딕" panose="020B0503020000020004" pitchFamily="50" charset="-127"/>
                <a:cs typeface="굴림체" panose="020B0609000101010101" pitchFamily="49" charset="-127"/>
              </a:rPr>
              <a:t>//potion</a:t>
            </a:r>
            <a:r>
              <a:rPr lang="ko-KR" altLang="en-US" sz="1400" b="1" kern="0" dirty="0" smtClean="0">
                <a:latin typeface="맑은 고딕" panose="020B0503020000020004" pitchFamily="50" charset="-127"/>
                <a:cs typeface="굴림체" panose="020B0609000101010101" pitchFamily="49" charset="-127"/>
              </a:rPr>
              <a:t>의 </a:t>
            </a:r>
            <a:r>
              <a:rPr lang="ko-KR" altLang="ko-KR" sz="1400" b="1" kern="0" dirty="0" err="1" smtClean="0">
                <a:latin typeface="맑은 고딕" panose="020B0503020000020004" pitchFamily="50" charset="-127"/>
                <a:cs typeface="굴림체" panose="020B0609000101010101" pitchFamily="49" charset="-127"/>
              </a:rPr>
              <a:t>회복량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latin typeface="맑은 고딕" panose="020B0503020000020004" pitchFamily="50" charset="-127"/>
                <a:cs typeface="굴림" panose="020B0600000101010101" pitchFamily="50" charset="-127"/>
              </a:rPr>
              <a:t>};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20995" y="755329"/>
            <a:ext cx="4953279" cy="176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indent="123825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38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class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Monster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: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Mover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1238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38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38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677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Monster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kumimoji="0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);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38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677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getReward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38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private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38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reward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몬스터 처치 시 </a:t>
            </a:r>
            <a:r>
              <a:rPr kumimoji="0" lang="ko-KR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드랍되는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아이템의 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enum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38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};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37954" y="2798612"/>
            <a:ext cx="7460749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class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Player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: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Mover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public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677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Player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kumimoji="0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);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Weapon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&amp;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677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getWeapon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Armor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&amp;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677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getArmor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Potion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&amp;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677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getPotion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(</a:t>
            </a:r>
            <a:r>
              <a:rPr kumimoji="0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);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&amp;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677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getLife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();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private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: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Weapon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weapon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착용 무기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Armor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armor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착용 방어구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Potion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potions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[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4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];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kumimoji="0" lang="ko-KR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소지중인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포션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, 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슬롯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4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개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kumimoji="0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life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kumimoji="0" lang="ko-KR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무은재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캐릭터의 경우 체력이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0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이어도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5</a:t>
            </a:r>
            <a:r>
              <a:rPr kumimoji="0" lang="ko-KR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턴간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 생존가능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, 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따라서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life variable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체" panose="020B0609000101010101" pitchFamily="49" charset="-127"/>
              </a:rPr>
              <a:t>을 따로 두어 상황을 관리하고자 함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};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729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099" y="982990"/>
            <a:ext cx="225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ras Bold ITC" panose="020B0907030504020204" pitchFamily="34" charset="0"/>
                <a:cs typeface="Arial" panose="020B0604020202020204" pitchFamily="34" charset="0"/>
              </a:rPr>
              <a:t>Index</a:t>
            </a:r>
            <a:endParaRPr lang="ko-KR" altLang="en-US" sz="4000" dirty="0">
              <a:latin typeface="Eras Bold ITC" panose="020B09070305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8934" y="2020363"/>
            <a:ext cx="772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</a:p>
          <a:p>
            <a:pPr marL="342900" indent="-342900">
              <a:buAutoNum type="arabicPeriod"/>
            </a:pP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Demonstration</a:t>
            </a:r>
          </a:p>
          <a:p>
            <a:pPr marL="342900" indent="-342900">
              <a:buAutoNum type="arabicPeriod"/>
            </a:pP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Program Design &amp; Algorithm</a:t>
            </a:r>
          </a:p>
          <a:p>
            <a:pPr marL="342900" indent="-342900">
              <a:buAutoNum type="arabicPeriod"/>
            </a:pP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Discussion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6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2784" y="1602188"/>
            <a:ext cx="7998431" cy="1258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namespace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int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solidFill>
                  <a:srgbClr val="CE5C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turn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=</a:t>
            </a:r>
            <a:r>
              <a:rPr lang="en-US" altLang="ko-KR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100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한 턴당 </a:t>
            </a:r>
            <a:r>
              <a:rPr lang="en-US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1</a:t>
            </a:r>
            <a:r>
              <a:rPr lang="ko-KR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씩 감소하며 </a:t>
            </a:r>
            <a:r>
              <a:rPr lang="en-US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0</a:t>
            </a:r>
            <a:r>
              <a:rPr lang="ko-KR" altLang="ko-KR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이되면</a:t>
            </a:r>
            <a:r>
              <a:rPr lang="ko-KR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게임이 끝남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Tile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lang="en-US" altLang="ko-KR" kern="0" dirty="0">
                <a:solidFill>
                  <a:srgbClr val="CE5C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tile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[</a:t>
            </a:r>
            <a:r>
              <a:rPr lang="en-US" altLang="ko-KR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8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][</a:t>
            </a:r>
            <a:r>
              <a:rPr lang="en-US" altLang="ko-KR" kern="0" dirty="0">
                <a:solidFill>
                  <a:srgbClr val="0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8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]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=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 err="1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nullptr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}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}; </a:t>
            </a:r>
            <a:r>
              <a:rPr lang="en-US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게임이 진행될 보드를 구성하는 타일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0" dirty="0">
                <a:latin typeface="맑은 고딕" panose="020B0503020000020004" pitchFamily="50" charset="-127"/>
                <a:cs typeface="굴림" panose="020B0600000101010101" pitchFamily="50" charset="-127"/>
              </a:rPr>
              <a:t>}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2783" y="3769326"/>
            <a:ext cx="7998431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8080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namespace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b="1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game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{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list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&lt;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Mover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*&gt;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 err="1">
                <a:solidFill>
                  <a:srgbClr val="CE5C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allMovers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모든 몬스터와 플레이어들의</a:t>
            </a:r>
            <a:r>
              <a:rPr lang="en-US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list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list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&lt;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Thing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*&gt;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 err="1">
                <a:solidFill>
                  <a:srgbClr val="CE5C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allItems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보드위에</a:t>
            </a:r>
            <a:r>
              <a:rPr lang="ko-KR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ko-KR" altLang="ko-KR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드랍된</a:t>
            </a:r>
            <a:r>
              <a:rPr lang="ko-KR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모든 아이템들의</a:t>
            </a:r>
            <a:r>
              <a:rPr lang="en-US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list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80008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Player</a:t>
            </a:r>
            <a:r>
              <a:rPr lang="en-US" altLang="ko-KR" kern="0" dirty="0">
                <a:solidFill>
                  <a:srgbClr val="C0C0C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*</a:t>
            </a:r>
            <a:r>
              <a:rPr lang="en-US" altLang="ko-KR" kern="0" dirty="0">
                <a:solidFill>
                  <a:srgbClr val="CE5C00"/>
                </a:solidFill>
                <a:latin typeface="맑은 고딕" panose="020B0503020000020004" pitchFamily="50" charset="-127"/>
                <a:cs typeface="굴림체" panose="020B0609000101010101" pitchFamily="49" charset="-127"/>
              </a:rPr>
              <a:t>player</a:t>
            </a:r>
            <a:r>
              <a:rPr lang="en-US" altLang="ko-KR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; </a:t>
            </a:r>
            <a:r>
              <a:rPr lang="en-US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//</a:t>
            </a:r>
            <a:r>
              <a:rPr lang="ko-KR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현재 </a:t>
            </a:r>
            <a:r>
              <a:rPr lang="ko-KR" altLang="ko-KR" b="1" kern="0" dirty="0" err="1">
                <a:latin typeface="맑은 고딕" panose="020B0503020000020004" pitchFamily="50" charset="-127"/>
                <a:cs typeface="굴림체" panose="020B0609000101010101" pitchFamily="49" charset="-127"/>
              </a:rPr>
              <a:t>게임중인</a:t>
            </a:r>
            <a:r>
              <a:rPr lang="ko-KR" altLang="ko-KR" b="1" kern="0" dirty="0">
                <a:latin typeface="맑은 고딕" panose="020B0503020000020004" pitchFamily="50" charset="-127"/>
                <a:cs typeface="굴림체" panose="020B0609000101010101" pitchFamily="49" charset="-127"/>
              </a:rPr>
              <a:t> 플레이어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>
                <a:latin typeface="맑은 고딕" panose="020B0503020000020004" pitchFamily="50" charset="-127"/>
                <a:cs typeface="굴림" panose="020B0600000101010101" pitchFamily="50" charset="-127"/>
              </a:rPr>
              <a:t>}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48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9099" y="917460"/>
            <a:ext cx="8439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ras Bold ITC" panose="020B0907030504020204" pitchFamily="34" charset="0"/>
                <a:cs typeface="Arial" panose="020B0604020202020204" pitchFamily="34" charset="0"/>
              </a:rPr>
              <a:t>Algorithm</a:t>
            </a:r>
            <a:endParaRPr lang="ko-KR" altLang="en-US" sz="2800" dirty="0">
              <a:latin typeface="Eras Bold ITC" panose="020B0907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6907" y="2123655"/>
            <a:ext cx="8393986" cy="1483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 main(</a:t>
            </a:r>
            <a:r>
              <a:rPr lang="en-US" altLang="ko-KR" sz="24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main.c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① 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chooseDialog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캐릭터 선택창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띄운다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 connect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통해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gameStart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” signal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emit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되면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mainwindow.cpp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setGame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호출되도록 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6907" y="4146161"/>
            <a:ext cx="8293386" cy="1483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캐릭터 선택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(choosedialog.cpp)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 connect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통해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game start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라는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클릭하면 캐릭터 선택창이 뜨도록 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캐릭터를 클릭하면 해당 캐릭터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(Player)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보드 상의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랜덤한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위치에 생성되면서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gameStart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” signal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emit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이후의 동작도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connect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기반으로 작동하게 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78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6085" y="2226317"/>
            <a:ext cx="8457772" cy="2317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게임 세팅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(void </a:t>
            </a:r>
            <a:r>
              <a:rPr lang="en-US" altLang="ko-KR" sz="24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MainWindow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::</a:t>
            </a:r>
            <a:r>
              <a:rPr lang="en-US" altLang="ko-KR" sz="24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setGame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배경화면과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Tile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출력한다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속성과 동일한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 10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마리를 생성한다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③ 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printAll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호출하여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관한 정보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보드 위의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및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들을 출력한다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④ connect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통해 포션 창을 클릭하면 소지한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Potion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사용할 수 있게 만든다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⑤ connect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통해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Tile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클릭해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이동시킬 수 있게 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6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5209" y="1725490"/>
            <a:ext cx="8753582" cy="350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 </a:t>
            </a:r>
            <a:r>
              <a:rPr lang="ko-KR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게임 진행 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(void Tile::</a:t>
            </a:r>
            <a:r>
              <a:rPr lang="en-US" altLang="ko-KR" sz="24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mousePressEvent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altLang="ko-KR" sz="24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QMouseEvent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*event), void </a:t>
            </a:r>
            <a:r>
              <a:rPr lang="en-US" altLang="ko-KR" sz="24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MainWindow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::</a:t>
            </a:r>
            <a:r>
              <a:rPr lang="en-US" altLang="ko-KR" sz="24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nextTurn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 user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클릭한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Tile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현재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바로 옆이고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없는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Tile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 경우 이동하면서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nextTurn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호출한다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 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들이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동일한 메커니즘으로 한 칸씩 이동한다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③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현재 위치의 상하좌우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Tile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위치한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에게 공격을 가하고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이후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들도 공격 범위의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공격한다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(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allMovers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순회하면서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fight(Monster*)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호출한다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④ 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allMover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순회하는 과정에서 체력이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들은 보드에서 제거되고 아이템이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드랍된다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(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allMover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순회하면서 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dropItem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(Monster*, bool)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호출한다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⑤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남은 턴이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턴일 경우 기말고사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보스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Monster)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소환한다</a:t>
            </a:r>
            <a:r>
              <a:rPr lang="en-US" altLang="ko-KR" sz="16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5209" y="1724467"/>
            <a:ext cx="8753582" cy="3606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⑥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진행된 턴이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턴 이하일 경우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속성에 맞는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만을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 진행된 턴이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턴 이상일 경우 지진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특수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Monster)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포함하도록 하여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0~3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마리의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랜덤하게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생성한다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⑦ 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takeItem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호출하여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위치한 칸의 아이템을 줍는다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⑧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체력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life, turn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체크해 게임의 종료 여부를 확인한다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⑨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남은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turn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되었는데 기말고사의 체력이 절반 이상 남아있는 경우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체력을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감소시킨다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⑩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게임이 끝나야 하는 경우 체력에 따라 엔딩 창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EndingWidget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출력한다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⑪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게임이 끝나지 않은 경우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“BIO(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생명과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)”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라면 체력을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0.1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상승시키고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“NONE(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무은재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)”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 경우 체력이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아니라면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life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재설정한다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⑫ 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printAll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호출하여 변경된 모든 정보를 화면에 출력한다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0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4660" y="1583871"/>
            <a:ext cx="8609744" cy="3668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en-US" altLang="ko-KR" sz="24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몬스터의 움직임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(void Mover::move())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“ELECTIC(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전자과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)”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 경우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한번도 공격받지 않은 일반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Monster(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기말고사 제외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다른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object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겹치지 않고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(Thing::occupied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bit)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원래 위치에서 인접한 위치로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칸 이동하거나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아예 이동하지 않는다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 외의 경우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(!=ELECTIC), 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쫓아간다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 알고리즘은 다음과 같다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③ 4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방향 중 원래 위치에 비해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와의 거리가 줄어들면서 실제로 이동이 가능한 위치를 선정해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와의 거리가 최소가 되는 위치로 이동한다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이동할 수 있는 위치를 검사하는 과정에서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가능한 위치는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vector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저장된다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④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와의 거리가 줄어드는 위치 중 이동할 수 있는 위치가 아무 곳도 없으면 이동 가능한 방향 중 아무 방향이나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랜덤하게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선택한다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⑤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이동할 수 있는 방향이 없는 경우에는 이동하지 않는다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1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0636" y="1935705"/>
            <a:ext cx="8684042" cy="3108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6) </a:t>
            </a:r>
            <a:r>
              <a:rPr lang="ko-KR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전투</a:t>
            </a:r>
            <a:r>
              <a:rPr lang="en-US" altLang="ko-KR" sz="24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(void fight(Monster* monster) (mainwindow.cpp))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 player-&gt;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getDeal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– monster-&gt;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getDefense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실제로 입는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피해량을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구한다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 monster-&gt;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getDeal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– player-&gt;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getDegense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실제로 입는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피해량을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구한다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③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같은 속성인 경우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(monster-&gt;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getName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– player-&gt;</a:t>
            </a: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getName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== 5) 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입는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피해량에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1.5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곱하고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입는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피해량에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0.5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곱한다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④ 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보다 작은 값인 경우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바꾼다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⑤ 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공격이 먼저 처리되며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 이후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체력이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보다 작으면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피해를 입지 않는다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Monster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체력이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보다 큰 경우에만 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피해를 입는다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8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898" y="1380040"/>
            <a:ext cx="8519655" cy="4080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7) </a:t>
            </a:r>
            <a:r>
              <a:rPr lang="ko-KR" altLang="ko-KR" sz="2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2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2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printAll</a:t>
            </a:r>
            <a:r>
              <a:rPr lang="en-US" altLang="ko-KR" sz="2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(mainwindow.cpp))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주변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Monster information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띄우는 창을 전부 지운다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모든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Tile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위의 그림을 지운다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(tile[</a:t>
            </a:r>
            <a:r>
              <a:rPr lang="en-US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][j]-&gt;clear())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③ </a:t>
            </a:r>
            <a:r>
              <a:rPr lang="en-US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QString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strings[]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strings[name]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각 </a:t>
            </a:r>
            <a:r>
              <a:rPr lang="en-US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enum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이름이 들어가도록 저장한다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(ex, string[MATH]=”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수학과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”)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④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남은 턴 수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Player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속성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체력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공격력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방어력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소지 아이템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(Weapon, Armor, Potion)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맵 왼쪽에 모두 출력한다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⑤ </a:t>
            </a:r>
            <a:r>
              <a:rPr lang="en-US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allMover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순회하면서 모든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Monster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해당 위치에 출력한다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⑥ </a:t>
            </a:r>
            <a:r>
              <a:rPr lang="en-US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allItems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순회하면서 모든 아이템을 해당 위치에 출력한다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⑦ </a:t>
            </a:r>
            <a:r>
              <a:rPr lang="en-US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allMover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순회하면서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Player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주변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Monster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정보를 맵 오른쪽에 출력한다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3825" indent="123825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⑧ this-&gt;show()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통해 </a:t>
            </a:r>
            <a:r>
              <a:rPr lang="en-US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mainwindow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전체가 보이도록 한다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dirty="0">
                <a:cs typeface="Times New Roman" panose="02020603050405020304" pitchFamily="18" charset="0"/>
              </a:rPr>
              <a:t>그림 출력의 경우</a:t>
            </a:r>
            <a:r>
              <a:rPr lang="en-US" altLang="ko-KR" sz="1400" dirty="0"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cs typeface="Times New Roman" panose="02020603050405020304" pitchFamily="18" charset="0"/>
              </a:rPr>
              <a:t>printLabel</a:t>
            </a:r>
            <a:r>
              <a:rPr lang="en-US" altLang="ko-KR" sz="1400" dirty="0"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cs typeface="Times New Roman" panose="02020603050405020304" pitchFamily="18" charset="0"/>
              </a:rPr>
              <a:t>QLabel</a:t>
            </a:r>
            <a:r>
              <a:rPr lang="en-US" altLang="ko-KR" sz="1400" dirty="0">
                <a:cs typeface="Times New Roman" panose="02020603050405020304" pitchFamily="18" charset="0"/>
              </a:rPr>
              <a:t> *parent, </a:t>
            </a:r>
            <a:r>
              <a:rPr lang="en-US" altLang="ko-KR" sz="1400" dirty="0" err="1">
                <a:cs typeface="Times New Roman" panose="02020603050405020304" pitchFamily="18" charset="0"/>
              </a:rPr>
              <a:t>int</a:t>
            </a:r>
            <a:r>
              <a:rPr lang="en-US" altLang="ko-KR" sz="1400" dirty="0">
                <a:cs typeface="Times New Roman" panose="02020603050405020304" pitchFamily="18" charset="0"/>
              </a:rPr>
              <a:t> type)</a:t>
            </a:r>
            <a:r>
              <a:rPr lang="ko-KR" altLang="ko-KR" sz="1400" dirty="0">
                <a:cs typeface="Times New Roman" panose="02020603050405020304" pitchFamily="18" charset="0"/>
              </a:rPr>
              <a:t>을 사용하는데</a:t>
            </a:r>
            <a:r>
              <a:rPr lang="en-US" altLang="ko-KR" sz="1400" dirty="0"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cs typeface="Times New Roman" panose="02020603050405020304" pitchFamily="18" charset="0"/>
              </a:rPr>
              <a:t>해당 </a:t>
            </a:r>
            <a:r>
              <a:rPr lang="en-US" altLang="ko-KR" sz="1400" dirty="0">
                <a:cs typeface="Times New Roman" panose="02020603050405020304" pitchFamily="18" charset="0"/>
              </a:rPr>
              <a:t>Label</a:t>
            </a:r>
            <a:r>
              <a:rPr lang="ko-KR" altLang="ko-KR" sz="1400" dirty="0">
                <a:cs typeface="Times New Roman" panose="02020603050405020304" pitchFamily="18" charset="0"/>
              </a:rPr>
              <a:t>에 </a:t>
            </a:r>
            <a:r>
              <a:rPr lang="en-US" altLang="ko-KR" sz="1400" dirty="0" err="1">
                <a:cs typeface="Times New Roman" panose="02020603050405020304" pitchFamily="18" charset="0"/>
              </a:rPr>
              <a:t>enum</a:t>
            </a:r>
            <a:r>
              <a:rPr lang="en-US" altLang="ko-KR" sz="1400" dirty="0">
                <a:cs typeface="Times New Roman" panose="02020603050405020304" pitchFamily="18" charset="0"/>
              </a:rPr>
              <a:t> type</a:t>
            </a:r>
            <a:r>
              <a:rPr lang="ko-KR" altLang="ko-KR" sz="1400" dirty="0">
                <a:cs typeface="Times New Roman" panose="02020603050405020304" pitchFamily="18" charset="0"/>
              </a:rPr>
              <a:t>의 </a:t>
            </a:r>
            <a:r>
              <a:rPr lang="en-US" altLang="ko-KR" sz="1400" dirty="0">
                <a:cs typeface="Times New Roman" panose="02020603050405020304" pitchFamily="18" charset="0"/>
              </a:rPr>
              <a:t>name(class Thing</a:t>
            </a:r>
            <a:r>
              <a:rPr lang="ko-KR" altLang="ko-KR" sz="1400" dirty="0">
                <a:cs typeface="Times New Roman" panose="02020603050405020304" pitchFamily="18" charset="0"/>
              </a:rPr>
              <a:t>의 </a:t>
            </a:r>
            <a:r>
              <a:rPr lang="en-US" altLang="ko-KR" sz="1400" dirty="0">
                <a:cs typeface="Times New Roman" panose="02020603050405020304" pitchFamily="18" charset="0"/>
              </a:rPr>
              <a:t>element)</a:t>
            </a:r>
            <a:r>
              <a:rPr lang="ko-KR" altLang="ko-KR" sz="1400" dirty="0">
                <a:cs typeface="Times New Roman" panose="02020603050405020304" pitchFamily="18" charset="0"/>
              </a:rPr>
              <a:t>을 입력 받아 </a:t>
            </a:r>
            <a:r>
              <a:rPr lang="en-US" altLang="ko-KR" sz="1400" dirty="0">
                <a:cs typeface="Times New Roman" panose="02020603050405020304" pitchFamily="18" charset="0"/>
              </a:rPr>
              <a:t>object</a:t>
            </a:r>
            <a:r>
              <a:rPr lang="ko-KR" altLang="ko-KR" sz="1400" dirty="0">
                <a:cs typeface="Times New Roman" panose="02020603050405020304" pitchFamily="18" charset="0"/>
              </a:rPr>
              <a:t>의 모습을 출력한다</a:t>
            </a:r>
            <a:r>
              <a:rPr lang="en-US" altLang="ko-KR" sz="1400" dirty="0">
                <a:cs typeface="Times New Roman" panose="02020603050405020304" pitchFamily="18" charset="0"/>
              </a:rPr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77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8917" y="2623052"/>
            <a:ext cx="75001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게임 내 여러 가지 행동들의 </a:t>
            </a:r>
            <a:r>
              <a:rPr lang="ko-KR" altLang="en-US" sz="2800" dirty="0" smtClean="0">
                <a:solidFill>
                  <a:srgbClr val="C801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선후관계</a:t>
            </a:r>
            <a:endParaRPr lang="en-US" altLang="ko-KR" sz="2800" dirty="0" smtClean="0">
              <a:solidFill>
                <a:srgbClr val="C801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rgbClr val="C801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User-friendly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Various contents / game modes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9099" y="917460"/>
            <a:ext cx="8439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ras Bold ITC" panose="020B0907030504020204" pitchFamily="34" charset="0"/>
                <a:cs typeface="Arial" panose="020B0604020202020204" pitchFamily="34" charset="0"/>
              </a:rPr>
              <a:t>Discussion</a:t>
            </a:r>
            <a:endParaRPr lang="ko-KR" altLang="en-US" sz="2800" dirty="0">
              <a:latin typeface="Eras Bold ITC" panose="020B0907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8706" y="1647674"/>
            <a:ext cx="69865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latin typeface="Eras Bold ITC" panose="020B0907030504020204" pitchFamily="34" charset="0"/>
              </a:rPr>
              <a:t>Thank You</a:t>
            </a:r>
          </a:p>
          <a:p>
            <a:pPr algn="ctr"/>
            <a:endParaRPr lang="en-US" altLang="ko-KR" sz="6600" dirty="0">
              <a:latin typeface="Eras Bold ITC" panose="020B0907030504020204" pitchFamily="34" charset="0"/>
            </a:endParaRPr>
          </a:p>
          <a:p>
            <a:pPr algn="ctr"/>
            <a:r>
              <a:rPr lang="en-US" altLang="ko-KR" sz="6600" dirty="0" smtClean="0">
                <a:latin typeface="Eras Bold ITC" panose="020B0907030504020204" pitchFamily="34" charset="0"/>
              </a:rPr>
              <a:t>Q &amp; 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4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7078" y="2105309"/>
            <a:ext cx="74888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게임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객체 지향 프로그래밍으로 설계하기에 적합한 장르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EX) RPG (Role Playing Game)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‘</a:t>
            </a:r>
            <a:r>
              <a:rPr lang="ko-KR" altLang="en-US" sz="2800" dirty="0" err="1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포스텍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’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에서의 성공적인 졸업을 목표로 하는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Turn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제 서바이벌 게임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재미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친근한 접근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계몽적인 의미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9099" y="917460"/>
            <a:ext cx="8439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ras Bold ITC" panose="020B0907030504020204" pitchFamily="34" charset="0"/>
                <a:cs typeface="Arial" panose="020B0604020202020204" pitchFamily="34" charset="0"/>
              </a:rPr>
              <a:t>Introduction</a:t>
            </a:r>
            <a:endParaRPr lang="ko-KR" altLang="en-US" sz="2800" dirty="0">
              <a:latin typeface="Eras Bold ITC" panose="020B0907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6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9099" y="917460"/>
            <a:ext cx="8439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Eras Bold ITC" panose="020B0907030504020204" pitchFamily="34" charset="0"/>
                <a:cs typeface="Arial" panose="020B0604020202020204" pitchFamily="34" charset="0"/>
              </a:rPr>
              <a:t>Game Rule</a:t>
            </a:r>
            <a:endParaRPr lang="ko-KR" altLang="en-US" sz="4000" dirty="0">
              <a:latin typeface="Eras Bold ITC" panose="020B0907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078" y="2762851"/>
            <a:ext cx="7488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목표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100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턴 간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학점이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0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 되지 않도록 </a:t>
            </a:r>
            <a:r>
              <a:rPr lang="ko-KR" altLang="en-US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살아남기</a:t>
            </a:r>
            <a:endParaRPr lang="en-US" altLang="ko-KR" sz="2800" dirty="0" smtClean="0">
              <a:solidFill>
                <a:srgbClr val="C8015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필드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8*8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규격의 체크 보드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1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078" y="964878"/>
            <a:ext cx="748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캐릭터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총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종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고유 능력 보유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35" y="1883278"/>
            <a:ext cx="6178785" cy="412856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633591" y="1926177"/>
            <a:ext cx="1551397" cy="5552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공격력 </a:t>
            </a:r>
            <a:r>
              <a:rPr lang="en-US" altLang="ko-KR" b="1" dirty="0" smtClean="0"/>
              <a:t>1.5</a:t>
            </a:r>
            <a:r>
              <a:rPr lang="ko-KR" altLang="en-US" b="1" dirty="0" smtClean="0"/>
              <a:t>배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24967" y="1926176"/>
            <a:ext cx="1551397" cy="5552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매 턴 학점 </a:t>
            </a:r>
            <a:r>
              <a:rPr lang="en-US" altLang="ko-KR" b="1" dirty="0" smtClean="0"/>
              <a:t>0.1 </a:t>
            </a:r>
            <a:r>
              <a:rPr lang="ko-KR" altLang="en-US" b="1" dirty="0" smtClean="0"/>
              <a:t>회복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64199" y="1926176"/>
            <a:ext cx="1551397" cy="5552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방어력 </a:t>
            </a:r>
            <a:r>
              <a:rPr lang="en-US" altLang="ko-KR" b="1" dirty="0" smtClean="0"/>
              <a:t>1.5</a:t>
            </a:r>
            <a:r>
              <a:rPr lang="ko-KR" altLang="en-US" b="1" dirty="0" smtClean="0"/>
              <a:t>배</a:t>
            </a:r>
            <a:endParaRPr lang="ko-KR" altLang="en-US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96594" y="4945067"/>
            <a:ext cx="1986859" cy="70572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몬스터들이</a:t>
            </a:r>
            <a:endParaRPr lang="en-US" altLang="ko-KR" b="1" dirty="0"/>
          </a:p>
          <a:p>
            <a:pPr algn="ctr"/>
            <a:r>
              <a:rPr lang="ko-KR" altLang="en-US" b="1" dirty="0" smtClean="0"/>
              <a:t>유도되지 않음</a:t>
            </a:r>
            <a:endParaRPr lang="ko-KR" altLang="en-US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32506" y="4924518"/>
            <a:ext cx="2288283" cy="72626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학점이 </a:t>
            </a:r>
            <a:r>
              <a:rPr lang="en-US" altLang="ko-KR" b="1" dirty="0" smtClean="0"/>
              <a:t>0</a:t>
            </a:r>
            <a:r>
              <a:rPr lang="ko-KR" altLang="en-US" b="1" dirty="0" smtClean="0"/>
              <a:t>이 되어도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5</a:t>
            </a:r>
            <a:r>
              <a:rPr lang="ko-KR" altLang="en-US" b="1" dirty="0" err="1" smtClean="0"/>
              <a:t>턴간</a:t>
            </a:r>
            <a:r>
              <a:rPr lang="ko-KR" altLang="en-US" b="1" dirty="0" smtClean="0"/>
              <a:t> 생존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840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078" y="1684070"/>
            <a:ext cx="74888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시작 학점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4.3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자체 공격력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/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방어력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0,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기본 장비 소지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학과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==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속성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동일 속성 몬스터 공격 시 </a:t>
            </a:r>
            <a:r>
              <a:rPr lang="ko-KR" altLang="en-US" sz="2800" dirty="0" err="1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데미지</a:t>
            </a:r>
            <a:r>
              <a:rPr lang="ko-KR" altLang="en-US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1.5</a:t>
            </a:r>
            <a:r>
              <a:rPr lang="ko-KR" altLang="en-US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배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피격 시 </a:t>
            </a:r>
            <a:r>
              <a:rPr lang="ko-KR" altLang="en-US" sz="2800" dirty="0" err="1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피해량</a:t>
            </a:r>
            <a:r>
              <a:rPr lang="ko-KR" altLang="en-US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0.5</a:t>
            </a:r>
            <a:r>
              <a:rPr lang="ko-KR" altLang="en-US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배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랜덤한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위치에서 생성되어 시작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62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078" y="1016245"/>
            <a:ext cx="74888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아이템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무기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방어구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포션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포션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학점 회복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및 주변 몬스터 제거 효과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최대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 소지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클릭 시 즉시 사용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5" y="1736034"/>
            <a:ext cx="4306646" cy="2871770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76" y="1736034"/>
            <a:ext cx="4323367" cy="287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7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078" y="862139"/>
            <a:ext cx="748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몬스터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과제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):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매 턴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0~3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마리가 </a:t>
            </a:r>
            <a:r>
              <a:rPr lang="ko-KR" altLang="en-US" sz="28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랜덤하게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랜덤한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위치에서 생성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69" y="2078777"/>
            <a:ext cx="5975911" cy="39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350000"/>
            <a:ext cx="9144000" cy="5080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491068"/>
            <a:ext cx="9144000" cy="0"/>
          </a:xfrm>
          <a:prstGeom prst="line">
            <a:avLst/>
          </a:prstGeom>
          <a:ln w="76200">
            <a:solidFill>
              <a:srgbClr val="C80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66" y="67731"/>
            <a:ext cx="4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CSED232 Object-Oriented Programming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6800" y="6420932"/>
            <a:ext cx="29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POSTECH Survival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434" y="1406670"/>
            <a:ext cx="748882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초반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10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턴 간 </a:t>
            </a:r>
            <a:r>
              <a:rPr lang="ko-KR" altLang="en-US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동일 속성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의 과제만 출현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40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턴 이후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‘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지진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’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몬스터 출현 </a:t>
            </a:r>
            <a:r>
              <a:rPr lang="en-US" altLang="ko-KR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(2</a:t>
            </a:r>
            <a:r>
              <a:rPr lang="ko-KR" altLang="en-US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칸 </a:t>
            </a:r>
            <a:r>
              <a:rPr lang="ko-KR" altLang="en-US" sz="2800" dirty="0" err="1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범위공격</a:t>
            </a:r>
            <a:r>
              <a:rPr lang="en-US" altLang="ko-KR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※ </a:t>
            </a:r>
            <a:r>
              <a:rPr lang="en-US" altLang="ko-KR" sz="24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ko-KR" altLang="en-US" sz="24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단계 장비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는 지진 몬스터만 드롭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70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턴 째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‘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기말고사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’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몬스터 출현</a:t>
            </a:r>
            <a:endParaRPr lang="en-US" altLang="ko-KR" sz="28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※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처치 시 학점을 </a:t>
            </a:r>
            <a:r>
              <a:rPr lang="ko-KR" altLang="en-US" sz="24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최대 수치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로 회복하는 포션 드롭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게임 종료 시 기말고사 몬스터의 체력이 절반 이상일 경우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학점 </a:t>
            </a:r>
            <a:r>
              <a:rPr lang="en-US" altLang="ko-KR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 </a:t>
            </a:r>
            <a:r>
              <a:rPr lang="ko-KR" altLang="en-US" sz="2800" dirty="0" smtClean="0">
                <a:solidFill>
                  <a:srgbClr val="C801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감소</a:t>
            </a:r>
            <a:endParaRPr lang="en-US" altLang="ko-KR" sz="2800" dirty="0" smtClean="0">
              <a:solidFill>
                <a:srgbClr val="C8015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</TotalTime>
  <Words>2029</Words>
  <Application>Microsoft Office PowerPoint</Application>
  <PresentationFormat>화면 슬라이드 쇼(4:3)</PresentationFormat>
  <Paragraphs>341</Paragraphs>
  <Slides>29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굴림</vt:lpstr>
      <vt:lpstr>굴림체</vt:lpstr>
      <vt:lpstr>나눔고딕</vt:lpstr>
      <vt:lpstr>나눔고딕 ExtraBold</vt:lpstr>
      <vt:lpstr>맑은 고딕</vt:lpstr>
      <vt:lpstr>Arial</vt:lpstr>
      <vt:lpstr>Calibri</vt:lpstr>
      <vt:lpstr>Calibri Light</vt:lpstr>
      <vt:lpstr>Eras Bold ITC</vt:lpstr>
      <vt:lpstr>times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edu01026</dc:creator>
  <cp:lastModifiedBy>김정원(생명과학과)</cp:lastModifiedBy>
  <cp:revision>28</cp:revision>
  <dcterms:created xsi:type="dcterms:W3CDTF">2018-12-10T13:32:48Z</dcterms:created>
  <dcterms:modified xsi:type="dcterms:W3CDTF">2018-12-21T05:19:04Z</dcterms:modified>
</cp:coreProperties>
</file>